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8" autoAdjust="0"/>
  </p:normalViewPr>
  <p:slideViewPr>
    <p:cSldViewPr snapToGrid="0">
      <p:cViewPr varScale="1">
        <p:scale>
          <a:sx n="98" d="100"/>
          <a:sy n="98" d="100"/>
        </p:scale>
        <p:origin x="16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345" y="836604"/>
            <a:ext cx="7787283" cy="445516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75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3345" y="5291772"/>
            <a:ext cx="7787283" cy="1864720"/>
          </a:xfrm>
        </p:spPr>
        <p:txBody>
          <a:bodyPr>
            <a:normAutofit/>
          </a:bodyPr>
          <a:lstStyle>
            <a:lvl1pPr marL="0" indent="0" algn="l">
              <a:buNone/>
              <a:defRPr sz="2205" baseline="0">
                <a:solidFill>
                  <a:schemeClr val="tx1">
                    <a:lumMod val="85000"/>
                  </a:schemeClr>
                </a:solidFill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2205"/>
            </a:lvl3pPr>
            <a:lvl4pPr marL="1511915" indent="0" algn="ctr">
              <a:buNone/>
              <a:defRPr sz="2205"/>
            </a:lvl4pPr>
            <a:lvl5pPr marL="2015886" indent="0" algn="ctr">
              <a:buNone/>
              <a:defRPr sz="2205"/>
            </a:lvl5pPr>
            <a:lvl6pPr marL="2519858" indent="0" algn="ctr">
              <a:buNone/>
              <a:defRPr sz="2205"/>
            </a:lvl6pPr>
            <a:lvl7pPr marL="3023829" indent="0" algn="ctr">
              <a:buNone/>
              <a:defRPr sz="2205"/>
            </a:lvl7pPr>
            <a:lvl8pPr marL="3527801" indent="0" algn="ctr">
              <a:buNone/>
              <a:defRPr sz="2205"/>
            </a:lvl8pPr>
            <a:lvl9pPr marL="4031772" indent="0" algn="ctr">
              <a:buNone/>
              <a:defRPr sz="2205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802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7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1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50944" y="419982"/>
            <a:ext cx="2047627" cy="650097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0040" y="419982"/>
            <a:ext cx="6394896" cy="650097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7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22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345" y="836604"/>
            <a:ext cx="7787283" cy="445516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75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345" y="5291772"/>
            <a:ext cx="7787283" cy="1864720"/>
          </a:xfrm>
        </p:spPr>
        <p:txBody>
          <a:bodyPr anchor="t">
            <a:normAutofit/>
          </a:bodyPr>
          <a:lstStyle>
            <a:lvl1pPr marL="0" indent="0">
              <a:buNone/>
              <a:defRPr sz="22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78023" cy="7559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160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3345" y="2015915"/>
            <a:ext cx="3704630" cy="4796543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5514" y="2015915"/>
            <a:ext cx="3704630" cy="4796543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7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345" y="1892879"/>
            <a:ext cx="3704630" cy="806365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84" b="0">
                <a:solidFill>
                  <a:schemeClr val="tx2"/>
                </a:solidFill>
              </a:defRPr>
            </a:lvl1pPr>
            <a:lvl2pPr marL="503972" indent="0">
              <a:buNone/>
              <a:defRPr sz="1984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3345" y="2764110"/>
            <a:ext cx="3704630" cy="4039598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70554" y="1892879"/>
            <a:ext cx="3709670" cy="806365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984" b="0" kern="1200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007943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20"/>
              </a:spcAft>
              <a:buClr>
                <a:schemeClr val="accent1"/>
              </a:buClr>
              <a:buSzPct val="8000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5514" y="2764110"/>
            <a:ext cx="3704630" cy="4039598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30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3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1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563" y="503980"/>
            <a:ext cx="2646164" cy="1763921"/>
          </a:xfrm>
        </p:spPr>
        <p:txBody>
          <a:bodyPr anchor="b">
            <a:normAutofit/>
          </a:bodyPr>
          <a:lstStyle>
            <a:lvl1pPr>
              <a:defRPr sz="3086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231" y="755968"/>
            <a:ext cx="5026312" cy="6047740"/>
          </a:xfrm>
        </p:spPr>
        <p:txBody>
          <a:bodyPr/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5563" y="2314569"/>
            <a:ext cx="2646164" cy="419982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82"/>
              </a:spcBef>
              <a:buNone/>
              <a:defRPr sz="143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7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27758"/>
            <a:ext cx="9337179" cy="19319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047" y="5795751"/>
            <a:ext cx="8253512" cy="1007957"/>
          </a:xfrm>
        </p:spPr>
        <p:txBody>
          <a:bodyPr anchor="b">
            <a:normAutofit/>
          </a:bodyPr>
          <a:lstStyle>
            <a:lvl1pPr>
              <a:defRPr sz="3086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9337179" cy="5653688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527">
                <a:solidFill>
                  <a:schemeClr val="bg1"/>
                </a:solidFill>
              </a:defRPr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6047" y="6733590"/>
            <a:ext cx="8253512" cy="65809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None/>
              <a:defRPr sz="1433">
                <a:solidFill>
                  <a:schemeClr val="bg1">
                    <a:lumMod val="85000"/>
                  </a:schemeClr>
                </a:solidFill>
              </a:defRPr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6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80475" y="0"/>
            <a:ext cx="806450" cy="75596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345" y="403182"/>
            <a:ext cx="8014097" cy="14611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345" y="2015915"/>
            <a:ext cx="7106841" cy="479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633747" y="1150997"/>
            <a:ext cx="2099909" cy="3018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7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709785" y="4510853"/>
            <a:ext cx="3947830" cy="3018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7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677" y="6803709"/>
            <a:ext cx="756047" cy="654472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52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5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409" kern="1200" spc="-55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589" indent="-201589" algn="l" defTabSz="1007943" rtl="0" eaLnBrk="1" latinLnBrk="0" hangingPunct="1">
        <a:lnSpc>
          <a:spcPct val="95000"/>
        </a:lnSpc>
        <a:spcBef>
          <a:spcPts val="1543"/>
        </a:spcBef>
        <a:spcAft>
          <a:spcPts val="220"/>
        </a:spcAft>
        <a:buClr>
          <a:schemeClr val="accent1"/>
        </a:buClr>
        <a:buSzPct val="80000"/>
        <a:buFont typeface="Arial" pitchFamily="34" charset="0"/>
        <a:buChar char="•"/>
        <a:defRPr sz="1984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503972" indent="-201589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764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06354" indent="-201589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108737" indent="-201589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411120" indent="-201589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763680" indent="-251986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094370" indent="-251986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425060" indent="-251986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755750" indent="-251986" algn="l" defTabSz="1007943" rtl="0" eaLnBrk="1" latinLnBrk="0" hangingPunct="1">
        <a:lnSpc>
          <a:spcPct val="90000"/>
        </a:lnSpc>
        <a:spcBef>
          <a:spcPts val="331"/>
        </a:spcBef>
        <a:spcAft>
          <a:spcPts val="331"/>
        </a:spcAft>
        <a:buClr>
          <a:schemeClr val="accent1"/>
        </a:buClr>
        <a:buFont typeface="Wingdings 2" pitchFamily="18" charset="2"/>
        <a:buChar char=""/>
        <a:defRPr sz="154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223736" y="784264"/>
            <a:ext cx="8803532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 smtClean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 </a:t>
            </a:r>
            <a:r>
              <a:rPr lang="en-US" sz="3200" b="1" strike="noStrike" spc="-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PRO</a:t>
            </a:r>
            <a:r>
              <a:rPr lang="ru-RU" sz="3200" b="1" strike="noStrike" spc="-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Слушатель: </a:t>
            </a:r>
            <a:r>
              <a:rPr lang="ru-RU" sz="2400" spc="-1" dirty="0" smtClean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Тарасов Матвей</a:t>
            </a:r>
            <a:endParaRPr lang="ru-RU" sz="24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223736" y="4572996"/>
            <a:ext cx="8803532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algn="just"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 dirty="0">
                <a:solidFill>
                  <a:schemeClr val="bg2">
                    <a:lumMod val="25000"/>
                  </a:schemeClr>
                </a:solidFill>
                <a:latin typeface="Arial"/>
                <a:ea typeface="DejaVu Sans"/>
              </a:rPr>
              <a:t>Тема: 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Обзор и реализация методов и </a:t>
            </a:r>
            <a:r>
              <a:rPr lang="ru-RU" sz="240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алгоритмов</a:t>
            </a:r>
            <a:r>
              <a:rPr lang="ru-RU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машинного обучения для детектирования аварийной ситуации беспилотного летательного аппарата </a:t>
            </a:r>
            <a:r>
              <a:rPr lang="ru-RU" sz="2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мультироторного</a:t>
            </a:r>
            <a:r>
              <a:rPr lang="ru-RU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типа по показаниям инерциальной навигационной системы в условиях отложенных данных.</a:t>
            </a:r>
            <a:endParaRPr lang="ru-RU" sz="3200" b="0" strike="noStrike" spc="-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311237" y="241244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Создание и обучение нейронной сети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1026" name="Picture 2" descr="model_archite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37" y="1214071"/>
            <a:ext cx="2169406" cy="611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2848836" y="1214070"/>
            <a:ext cx="6120130" cy="41560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836" y="6358183"/>
            <a:ext cx="6120130" cy="51063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848836" y="5679498"/>
            <a:ext cx="3975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b="1" spc="-1" dirty="0" smtClean="0">
                <a:solidFill>
                  <a:srgbClr val="333333"/>
                </a:solidFill>
                <a:latin typeface="Arial"/>
              </a:rPr>
              <a:t>Время обучения </a:t>
            </a:r>
            <a:r>
              <a:rPr lang="en-US" b="1" spc="-1" dirty="0" smtClean="0">
                <a:solidFill>
                  <a:srgbClr val="333333"/>
                </a:solidFill>
                <a:latin typeface="Arial"/>
              </a:rPr>
              <a:t>~ 2-3 </a:t>
            </a:r>
            <a:r>
              <a:rPr lang="ru-RU" b="1" spc="-1" dirty="0" smtClean="0">
                <a:solidFill>
                  <a:srgbClr val="333333"/>
                </a:solidFill>
                <a:latin typeface="Arial"/>
              </a:rPr>
              <a:t>минуты</a:t>
            </a:r>
            <a:endParaRPr lang="ru-RU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6474" y="235506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Оценка точности нейронной сети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9" y="1234989"/>
            <a:ext cx="4208391" cy="29848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927" y="4524375"/>
            <a:ext cx="7010100" cy="28663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45" y="1234989"/>
            <a:ext cx="3594030" cy="3181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290693" y="248221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Приложение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568" y="5991465"/>
            <a:ext cx="3172182" cy="14213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10" y="4547001"/>
            <a:ext cx="4257495" cy="173606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54" y="1652503"/>
            <a:ext cx="5029020" cy="25865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94" y="846353"/>
            <a:ext cx="2958728" cy="451878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842304" y="1250139"/>
            <a:ext cx="2240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Главная страница</a:t>
            </a:r>
            <a:endParaRPr lang="ru-RU" sz="1600" spc="-1" dirty="0">
              <a:solidFill>
                <a:srgbClr val="353537"/>
              </a:solidFill>
              <a:latin typeface="Arial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90027" y="6283067"/>
            <a:ext cx="305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Загружен некорректный файл </a:t>
            </a:r>
            <a:r>
              <a:rPr lang="en-US" sz="1600" b="1" spc="-1" dirty="0" smtClean="0">
                <a:solidFill>
                  <a:srgbClr val="353537"/>
                </a:solidFill>
                <a:latin typeface="Arial"/>
              </a:rPr>
              <a:t>JSONL</a:t>
            </a:r>
            <a:endParaRPr lang="ru-RU" sz="1600" spc="-1" dirty="0">
              <a:solidFill>
                <a:srgbClr val="353537"/>
              </a:solidFill>
              <a:latin typeface="Arial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5317142" y="5676991"/>
            <a:ext cx="2774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Загружен не </a:t>
            </a:r>
            <a:r>
              <a:rPr lang="en-US" sz="1600" b="1" spc="-1" dirty="0" smtClean="0">
                <a:solidFill>
                  <a:srgbClr val="353537"/>
                </a:solidFill>
                <a:latin typeface="Arial"/>
              </a:rPr>
              <a:t>JSONL </a:t>
            </a: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файл</a:t>
            </a:r>
            <a:endParaRPr lang="ru-RU" sz="1600" spc="-1" dirty="0">
              <a:solidFill>
                <a:srgbClr val="353537"/>
              </a:solidFill>
              <a:latin typeface="Arial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266097" y="507799"/>
            <a:ext cx="2414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Результат обработки</a:t>
            </a:r>
            <a:endParaRPr lang="ru-RU" sz="1600" b="1" spc="-1" dirty="0">
              <a:solidFill>
                <a:srgbClr val="353537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2"/>
          <p:cNvSpPr/>
          <p:nvPr/>
        </p:nvSpPr>
        <p:spPr>
          <a:xfrm>
            <a:off x="295835" y="1913991"/>
            <a:ext cx="8679615" cy="50959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09080"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Корректировка гиперпараметров моделей</a:t>
            </a:r>
          </a:p>
          <a:p>
            <a:pPr marL="109080"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ru-RU" sz="2200" b="1" strike="noStrike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Исследование наиболее значимых признаков </a:t>
            </a:r>
          </a:p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Разработка более эффективных методов          детектирования аварийной ситуации </a:t>
            </a:r>
          </a:p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trike="noStrike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Реализация детектирования АС в системе реального времени</a:t>
            </a:r>
          </a:p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Использование других датчиков для детектирования АС</a:t>
            </a:r>
          </a:p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200" b="1" strike="noStrike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ru-RU" sz="2200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виртуальной среды для симуляции работы     БПЛА. Цель — </a:t>
            </a:r>
            <a:r>
              <a:rPr lang="ru-RU" sz="2200" b="1" dirty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</a:t>
            </a:r>
            <a:r>
              <a:rPr lang="ru-RU" sz="2200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оделирование различных сценариев неисправностей, создание синтетических данных и проработка необычных или опасных ситуаций с минимальными затратами ресурсов</a:t>
            </a:r>
            <a:endParaRPr lang="ru-RU" sz="2200" b="1" strike="noStrike" spc="-1" dirty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295835" y="273606"/>
            <a:ext cx="8854560" cy="1245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Перспективы дальнейших исследований</a:t>
            </a:r>
            <a:endParaRPr lang="ru-RU" sz="3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24313" y="232778"/>
            <a:ext cx="8691047" cy="2315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60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60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857" y="2419099"/>
            <a:ext cx="4433958" cy="4433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AutoShape 2" descr="Нет описания фото."/>
          <p:cNvSpPr>
            <a:spLocks noChangeAspect="1" noChangeArrowheads="1"/>
          </p:cNvSpPr>
          <p:nvPr/>
        </p:nvSpPr>
        <p:spPr bwMode="auto">
          <a:xfrm>
            <a:off x="699533" y="154396"/>
            <a:ext cx="221698" cy="22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Действия при аварийной ситуации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352298" y="4572000"/>
            <a:ext cx="3005693" cy="2029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endParaRPr lang="ru-RU" sz="1800" b="0" strike="noStrike" spc="-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pic>
        <p:nvPicPr>
          <p:cNvPr id="4" name="Рисунок 3" descr="C:\Users\Матвей\AppData\Local\Microsoft\Windows\INetCache\Content.Word\Flowchart (2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1" y="1857374"/>
            <a:ext cx="4318927" cy="52673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4044481" y="1206729"/>
            <a:ext cx="5488624" cy="27636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32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Три этапа:</a:t>
            </a:r>
          </a:p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rial"/>
              </a:rPr>
              <a:t>1) </a:t>
            </a:r>
            <a:r>
              <a:rPr lang="ru-RU" sz="2400" b="1" spc="-1" dirty="0" smtClean="0">
                <a:solidFill>
                  <a:srgbClr val="00B050"/>
                </a:solidFill>
                <a:latin typeface="Arial"/>
              </a:rPr>
              <a:t>Детектирование АС</a:t>
            </a:r>
          </a:p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rial"/>
              </a:rPr>
              <a:t>2) Анализ подстилающей поверхности для выбора места аварийной посадки</a:t>
            </a:r>
          </a:p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333333"/>
                </a:solidFill>
                <a:latin typeface="Arial"/>
              </a:rPr>
              <a:t>3) Аварийная посадка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5296926" y="4721013"/>
            <a:ext cx="3618689" cy="1731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400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это важно?</a:t>
            </a:r>
          </a:p>
          <a:p>
            <a:pPr>
              <a:spcAft>
                <a:spcPts val="3000"/>
              </a:spcAft>
            </a:pPr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Несвоевременное обнаружение аварийной ситуации может привести к критическим последствиям</a:t>
            </a:r>
            <a:endParaRPr lang="ru-RU" sz="2400" b="1" strike="noStrike" spc="-1" dirty="0" smtClean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38244" y="252212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1" strike="noStrike" spc="-1" dirty="0" smtClean="0">
              <a:solidFill>
                <a:srgbClr val="353537"/>
              </a:solidFill>
              <a:latin typeface="Arial"/>
              <a:ea typeface="DejaVu Sans"/>
            </a:endParaRPr>
          </a:p>
        </p:txBody>
      </p:sp>
      <p:pic>
        <p:nvPicPr>
          <p:cNvPr id="4" name="_x0000_i1026"/>
          <p:cNvPicPr/>
          <p:nvPr/>
        </p:nvPicPr>
        <p:blipFill>
          <a:blip r:embed="rId2"/>
          <a:stretch/>
        </p:blipFill>
        <p:spPr bwMode="auto">
          <a:xfrm>
            <a:off x="301711" y="1814612"/>
            <a:ext cx="3985396" cy="270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_x0000_i1025"/>
          <p:cNvPicPr/>
          <p:nvPr/>
        </p:nvPicPr>
        <p:blipFill>
          <a:blip r:embed="rId3"/>
          <a:stretch/>
        </p:blipFill>
        <p:spPr bwMode="auto">
          <a:xfrm>
            <a:off x="4622800" y="1831618"/>
            <a:ext cx="4276325" cy="26907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238609" y="1445280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БПЛА (</a:t>
            </a:r>
            <a:r>
              <a:rPr lang="en-US" b="1" dirty="0" err="1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Holybro</a:t>
            </a:r>
            <a:r>
              <a:rPr lang="en-US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x500)</a:t>
            </a:r>
            <a:endParaRPr lang="ru-RU" b="1" dirty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12" y="4839693"/>
            <a:ext cx="8597413" cy="135183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987789" y="1464437"/>
            <a:ext cx="3451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Поврежденные пропеллеры</a:t>
            </a:r>
            <a:endParaRPr lang="ru-RU" b="1" dirty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01711" y="6540660"/>
            <a:ext cx="3314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полётов </a:t>
            </a:r>
            <a:r>
              <a:rPr lang="en-US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 </a:t>
            </a:r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</a:t>
            </a:r>
            <a:r>
              <a:rPr lang="en-US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минуты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828639" y="6540660"/>
            <a:ext cx="5143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20 полетов с поврежденными      </a:t>
            </a:r>
          </a:p>
          <a:p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пропеллерами</a:t>
            </a:r>
            <a:r>
              <a:rPr lang="en-US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количестве 0, 1, 2, 3 и 4</a:t>
            </a:r>
            <a:r>
              <a:rPr lang="en-US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err="1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endParaRPr lang="ru-RU" b="1" dirty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smtClean="0">
                <a:solidFill>
                  <a:srgbClr val="353537"/>
                </a:solidFill>
                <a:latin typeface="Arial"/>
                <a:ea typeface="DejaVu Sans"/>
              </a:rPr>
              <a:t>Данные для машинного обучения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498640" y="514320"/>
            <a:ext cx="919864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6" y="3130102"/>
            <a:ext cx="2691600" cy="39082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60" y="1796930"/>
            <a:ext cx="5247473" cy="1085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60" y="3130102"/>
            <a:ext cx="5247473" cy="2127354"/>
          </a:xfrm>
          <a:prstGeom prst="rect">
            <a:avLst/>
          </a:prstGeom>
        </p:spPr>
      </p:pic>
      <p:sp>
        <p:nvSpPr>
          <p:cNvPr id="12" name="CustomShape 1"/>
          <p:cNvSpPr/>
          <p:nvPr/>
        </p:nvSpPr>
        <p:spPr>
          <a:xfrm>
            <a:off x="311236" y="514320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Загрузка и первичная обработка данных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36" y="1741036"/>
            <a:ext cx="2160821" cy="1197712"/>
          </a:xfrm>
          <a:prstGeom prst="rect">
            <a:avLst/>
          </a:prstGeom>
        </p:spPr>
      </p:pic>
      <p:sp>
        <p:nvSpPr>
          <p:cNvPr id="9" name="Стрелка вниз 8"/>
          <p:cNvSpPr/>
          <p:nvPr/>
        </p:nvSpPr>
        <p:spPr>
          <a:xfrm>
            <a:off x="2041684" y="2162175"/>
            <a:ext cx="281307" cy="96792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98727" y="25270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795174" y="4707212"/>
            <a:ext cx="134027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800" b="1" strike="noStrike" spc="-1" dirty="0" smtClean="0">
                <a:latin typeface="Arial"/>
              </a:rPr>
              <a:t>Класс «0»</a:t>
            </a:r>
            <a:endParaRPr lang="ru-RU" sz="1800" b="1" strike="noStrike" spc="-1" dirty="0">
              <a:latin typeface="Arial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1" y="1595123"/>
            <a:ext cx="4178091" cy="30604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89" y="1595123"/>
            <a:ext cx="4123524" cy="3060495"/>
          </a:xfrm>
          <a:prstGeom prst="rect">
            <a:avLst/>
          </a:prstGeom>
        </p:spPr>
      </p:pic>
      <p:sp>
        <p:nvSpPr>
          <p:cNvPr id="10" name="CustomShape 2"/>
          <p:cNvSpPr/>
          <p:nvPr/>
        </p:nvSpPr>
        <p:spPr>
          <a:xfrm>
            <a:off x="6203915" y="4706330"/>
            <a:ext cx="134027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800" b="1" strike="noStrike" spc="-1" dirty="0" smtClean="0">
                <a:latin typeface="Arial"/>
              </a:rPr>
              <a:t>Класс «4»</a:t>
            </a:r>
            <a:endParaRPr lang="ru-RU" sz="1800" b="1" strike="noStrike" spc="-1" dirty="0">
              <a:latin typeface="Arial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98727" y="5616692"/>
            <a:ext cx="8437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100" dirty="0" smtClean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Можно </a:t>
            </a:r>
            <a:r>
              <a:rPr lang="ru-RU" b="1" kern="100" dirty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заметить заметное увеличение амплитуды для всех </a:t>
            </a:r>
            <a:r>
              <a:rPr lang="ru-RU" b="1" kern="100" dirty="0" smtClean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трёх </a:t>
            </a:r>
            <a:r>
              <a:rPr lang="ru-RU" b="1" kern="100" dirty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осей акселерометра и появление дефектных частот также для всех </a:t>
            </a:r>
            <a:r>
              <a:rPr lang="ru-RU" b="1" kern="100" dirty="0" smtClean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трёх </a:t>
            </a:r>
            <a:r>
              <a:rPr lang="ru-RU" b="1" kern="100" dirty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осей гироскопа в диапазоне </a:t>
            </a:r>
            <a:r>
              <a:rPr lang="en-US" b="1" kern="100" dirty="0" smtClean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~</a:t>
            </a:r>
            <a:r>
              <a:rPr lang="ru-RU" b="1" kern="100" dirty="0" smtClean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 </a:t>
            </a:r>
            <a:r>
              <a:rPr lang="ru-RU" b="1" kern="100" dirty="0">
                <a:solidFill>
                  <a:srgbClr val="353537"/>
                </a:solidFill>
                <a:latin typeface="Arial" panose="020B0604020202020204" pitchFamily="34" charset="0"/>
                <a:ea typeface="Noto Serif CJK SC"/>
                <a:cs typeface="Arial" panose="020B0604020202020204" pitchFamily="34" charset="0"/>
              </a:rPr>
              <a:t>от 10 Гц. </a:t>
            </a:r>
            <a:endParaRPr lang="ru-RU" b="1" dirty="0">
              <a:solidFill>
                <a:srgbClr val="3535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Построение 3</a:t>
            </a:r>
            <a:r>
              <a:rPr lang="en-US" sz="36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D</a:t>
            </a:r>
            <a:r>
              <a:rPr lang="ru-RU" sz="3600" b="1" strike="noStrike" spc="-1" dirty="0" smtClean="0">
                <a:solidFill>
                  <a:srgbClr val="333333"/>
                </a:solidFill>
                <a:latin typeface="Arial"/>
                <a:ea typeface="DejaVu Sans"/>
              </a:rPr>
              <a:t>-спектрограмм</a:t>
            </a:r>
            <a:endParaRPr lang="ru-RU" sz="3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516800" y="2501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0908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</a:pPr>
            <a:r>
              <a:rPr lang="ru-RU" sz="2400" b="0" strike="noStrike" spc="-1" dirty="0" smtClean="0">
                <a:latin typeface="Arial"/>
              </a:rPr>
              <a:t>е</a:t>
            </a:r>
            <a:endParaRPr lang="ru-RU" sz="2400" b="0" strike="noStrike" spc="-1" dirty="0">
              <a:latin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865" y="1087603"/>
            <a:ext cx="3872526" cy="62975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1" y="1087603"/>
            <a:ext cx="4568065" cy="2590843"/>
          </a:xfrm>
          <a:prstGeom prst="rect">
            <a:avLst/>
          </a:prstGeom>
        </p:spPr>
      </p:pic>
      <p:sp>
        <p:nvSpPr>
          <p:cNvPr id="11" name="CustomShape 1"/>
          <p:cNvSpPr/>
          <p:nvPr/>
        </p:nvSpPr>
        <p:spPr>
          <a:xfrm>
            <a:off x="301711" y="3961491"/>
            <a:ext cx="4568064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600" b="1" spc="-1" dirty="0" smtClean="0">
                <a:solidFill>
                  <a:srgbClr val="353537"/>
                </a:solidFill>
                <a:latin typeface="Arial"/>
              </a:rPr>
              <a:t>Суммарно из частотной и временной областей — 186 признаков (по 31 признаку на каждую из осей акселерометра и гироскопа)</a:t>
            </a:r>
            <a:endParaRPr lang="ru-RU" sz="1600" b="0" strike="noStrike" spc="-1" dirty="0">
              <a:solidFill>
                <a:srgbClr val="353537"/>
              </a:solidFill>
              <a:latin typeface="Arial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301710" y="5382496"/>
            <a:ext cx="4568065" cy="217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b="1" spc="-1" dirty="0" smtClean="0">
                <a:solidFill>
                  <a:srgbClr val="353537"/>
                </a:solidFill>
                <a:latin typeface="Arial"/>
              </a:rPr>
              <a:t>Пространство для будущих исследований: </a:t>
            </a:r>
          </a:p>
          <a:p>
            <a:pPr>
              <a:spcAft>
                <a:spcPts val="1200"/>
              </a:spcAft>
            </a:pPr>
            <a:r>
              <a:rPr lang="ru-RU" sz="1600" b="1" spc="-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1600" b="1" dirty="0" smtClean="0">
                <a:solidFill>
                  <a:srgbClr val="3535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Провести углубленный анализ влияния каждого признака на точность классификации с целью выявления наиболее значимых без потери точности модели</a:t>
            </a:r>
            <a:r>
              <a:rPr lang="ru-RU" b="1" spc="-1" dirty="0" smtClean="0">
                <a:solidFill>
                  <a:srgbClr val="353537"/>
                </a:solidFill>
                <a:latin typeface="Arial"/>
              </a:rPr>
              <a:t/>
            </a:r>
            <a:br>
              <a:rPr lang="ru-RU" b="1" spc="-1" dirty="0" smtClean="0">
                <a:solidFill>
                  <a:srgbClr val="353537"/>
                </a:solidFill>
                <a:latin typeface="Arial"/>
              </a:rPr>
            </a:br>
            <a:endParaRPr lang="ru-RU" b="1" dirty="0">
              <a:solidFill>
                <a:srgbClr val="353537"/>
              </a:solidFill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Извлечение признаков</a:t>
            </a:r>
            <a:endParaRPr lang="ru-RU" sz="36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516800" y="2501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1" y="3318880"/>
            <a:ext cx="6127664" cy="389522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00" y="1025526"/>
            <a:ext cx="3746414" cy="2182238"/>
          </a:xfrm>
          <a:prstGeom prst="rect">
            <a:avLst/>
          </a:prstGeom>
        </p:spPr>
      </p:pic>
      <p:sp>
        <p:nvSpPr>
          <p:cNvPr id="9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Построение моделей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06459" y="1622318"/>
            <a:ext cx="301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200" b="1" spc="-1" dirty="0" smtClean="0">
                <a:solidFill>
                  <a:srgbClr val="333333"/>
                </a:solidFill>
                <a:latin typeface="Arial"/>
              </a:rPr>
              <a:t>- 15 моделей -</a:t>
            </a:r>
            <a:endParaRPr lang="ru-RU" sz="3200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endParaRPr lang="ru-RU" sz="2600" b="0" strike="noStrike" spc="-1" dirty="0">
              <a:latin typeface="Arial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301711" y="235505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Сравнение моделей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53" y="1040181"/>
            <a:ext cx="5475393" cy="33040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1" y="3608903"/>
            <a:ext cx="3655039" cy="366999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1711" y="1813568"/>
            <a:ext cx="2509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Сортировка по сто</a:t>
            </a:r>
            <a:r>
              <a:rPr lang="ru-RU" sz="2000" b="1" spc="-1" dirty="0">
                <a:solidFill>
                  <a:srgbClr val="333333"/>
                </a:solidFill>
                <a:latin typeface="Arial"/>
              </a:rPr>
              <a:t>л</a:t>
            </a: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бцу </a:t>
            </a:r>
            <a:r>
              <a:rPr lang="en-US" sz="2000" b="1" spc="-1" dirty="0" smtClean="0">
                <a:solidFill>
                  <a:srgbClr val="333333"/>
                </a:solidFill>
                <a:latin typeface="Arial"/>
              </a:rPr>
              <a:t>Accuracy </a:t>
            </a: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по убыванию</a:t>
            </a:r>
            <a:endParaRPr lang="ru-RU" sz="2000" spc="-1" dirty="0">
              <a:latin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343426" y="5611501"/>
            <a:ext cx="488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Лучшая модель — </a:t>
            </a:r>
            <a:r>
              <a:rPr lang="en-US" sz="2000" b="1" spc="-1" dirty="0" smtClean="0">
                <a:solidFill>
                  <a:srgbClr val="333333"/>
                </a:solidFill>
                <a:latin typeface="Arial"/>
              </a:rPr>
              <a:t>Stacking Classifier</a:t>
            </a:r>
            <a:endParaRPr lang="ru-RU" sz="2000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335049" y="232417"/>
            <a:ext cx="8854560" cy="739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pc="-1" dirty="0" smtClean="0">
                <a:solidFill>
                  <a:srgbClr val="333333"/>
                </a:solidFill>
                <a:latin typeface="Arial"/>
              </a:rPr>
              <a:t>Анализ лучшей модели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10" name="_x0000_i1035"/>
          <p:cNvPicPr/>
          <p:nvPr/>
        </p:nvPicPr>
        <p:blipFill>
          <a:blip r:embed="rId2"/>
          <a:stretch/>
        </p:blipFill>
        <p:spPr bwMode="auto">
          <a:xfrm>
            <a:off x="335049" y="1195475"/>
            <a:ext cx="3846426" cy="34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58" y="1195475"/>
            <a:ext cx="4239102" cy="34733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133" y="6845223"/>
            <a:ext cx="3605724" cy="4930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11" y="4892641"/>
            <a:ext cx="5709450" cy="19525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403</TotalTime>
  <Words>314</Words>
  <Application>Microsoft Office PowerPoint</Application>
  <PresentationFormat>Произвольный</PresentationFormat>
  <Paragraphs>52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Century Schoolbook</vt:lpstr>
      <vt:lpstr>DejaVu Sans</vt:lpstr>
      <vt:lpstr>Noto Serif CJK SC</vt:lpstr>
      <vt:lpstr>Wingdings 2</vt:lpstr>
      <vt:lpstr>View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Матвей</cp:lastModifiedBy>
  <cp:revision>52</cp:revision>
  <dcterms:created xsi:type="dcterms:W3CDTF">2022-04-21T01:29:43Z</dcterms:created>
  <dcterms:modified xsi:type="dcterms:W3CDTF">2024-12-19T18:48:31Z</dcterms:modified>
  <dc:language>ru-RU</dc:language>
</cp:coreProperties>
</file>